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2" autoAdjust="0"/>
    <p:restoredTop sz="94660"/>
  </p:normalViewPr>
  <p:slideViewPr>
    <p:cSldViewPr snapToGrid="0">
      <p:cViewPr varScale="1">
        <p:scale>
          <a:sx n="77" d="100"/>
          <a:sy n="77" d="100"/>
        </p:scale>
        <p:origin x="4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B43F-267E-46A7-9C14-CA78A021BEC2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ACD07-7985-4F41-84B5-9D658E744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09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B43F-267E-46A7-9C14-CA78A021BEC2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ACD07-7985-4F41-84B5-9D658E744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48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B43F-267E-46A7-9C14-CA78A021BEC2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ACD07-7985-4F41-84B5-9D658E744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86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B43F-267E-46A7-9C14-CA78A021BEC2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ACD07-7985-4F41-84B5-9D658E744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0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B43F-267E-46A7-9C14-CA78A021BEC2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ACD07-7985-4F41-84B5-9D658E744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31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B43F-267E-46A7-9C14-CA78A021BEC2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ACD07-7985-4F41-84B5-9D658E744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78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B43F-267E-46A7-9C14-CA78A021BEC2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ACD07-7985-4F41-84B5-9D658E744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06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B43F-267E-46A7-9C14-CA78A021BEC2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ACD07-7985-4F41-84B5-9D658E744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7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B43F-267E-46A7-9C14-CA78A021BEC2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ACD07-7985-4F41-84B5-9D658E744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43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B43F-267E-46A7-9C14-CA78A021BEC2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ACD07-7985-4F41-84B5-9D658E744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92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B43F-267E-46A7-9C14-CA78A021BEC2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ACD07-7985-4F41-84B5-9D658E744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00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8B43F-267E-46A7-9C14-CA78A021BEC2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ACD07-7985-4F41-84B5-9D658E744C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36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01271"/>
            <a:ext cx="9144000" cy="2387600"/>
          </a:xfrm>
        </p:spPr>
        <p:txBody>
          <a:bodyPr/>
          <a:lstStyle/>
          <a:p>
            <a:pPr algn="ctr"/>
            <a:r>
              <a:rPr lang="fa-IR" dirty="0" smtClean="0">
                <a:cs typeface="B Nazanin" panose="00000400000000000000" pitchFamily="2" charset="-78"/>
              </a:rPr>
              <a:t>به نام خدا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9246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90164" y="2552421"/>
            <a:ext cx="8338858" cy="101553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dirty="0" smtClean="0">
                <a:cs typeface="B Nazanin" panose="00000400000000000000" pitchFamily="2" charset="-78"/>
              </a:rPr>
              <a:t>متن نوشتاری هر جلسه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7878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508" y="658863"/>
            <a:ext cx="10309412" cy="5629836"/>
          </a:xfrm>
        </p:spPr>
        <p:txBody>
          <a:bodyPr>
            <a:normAutofit fontScale="77500" lnSpcReduction="20000"/>
          </a:bodyPr>
          <a:lstStyle/>
          <a:p>
            <a:pPr marL="514350" indent="-514350" algn="r" rtl="1">
              <a:buFont typeface="Arial" panose="020B0604020202020204" pitchFamily="34" charset="0"/>
              <a:buChar char="•"/>
            </a:pPr>
            <a:r>
              <a:rPr lang="fa-IR" sz="2800" dirty="0">
                <a:cs typeface="B Nazanin" panose="00000400000000000000" pitchFamily="2" charset="-78"/>
              </a:rPr>
              <a:t>متن </a:t>
            </a:r>
            <a:r>
              <a:rPr lang="fa-IR" sz="3200" dirty="0">
                <a:cs typeface="B Nazanin" panose="00000400000000000000" pitchFamily="2" charset="-78"/>
              </a:rPr>
              <a:t>نوشتاری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</a:p>
          <a:p>
            <a:pPr marL="1138238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800" dirty="0">
                <a:solidFill>
                  <a:schemeClr val="tx1">
                    <a:lumMod val="50000"/>
                    <a:lumOff val="50000"/>
                  </a:schemeClr>
                </a:solidFill>
                <a:cs typeface="B Nazanin" panose="00000400000000000000" pitchFamily="2" charset="-78"/>
              </a:rPr>
              <a:t>متن نوشتاری با فونت مناسب تایپ می شود.</a:t>
            </a:r>
          </a:p>
          <a:p>
            <a:pPr marL="1093788" algn="r" rtl="1">
              <a:lnSpc>
                <a:spcPct val="150000"/>
              </a:lnSpc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cs typeface="B Nazanin" panose="00000400000000000000" pitchFamily="2" charset="-78"/>
              </a:rPr>
              <a:t>B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cs typeface="B Nazanin" panose="00000400000000000000" pitchFamily="2" charset="-78"/>
              </a:rPr>
              <a:t>Nazanin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cs typeface="B Nazanin" panose="00000400000000000000" pitchFamily="2" charset="-78"/>
              </a:rPr>
              <a:t>, Tahoma</a:t>
            </a:r>
            <a:r>
              <a:rPr lang="fa-IR" sz="2800" dirty="0">
                <a:solidFill>
                  <a:schemeClr val="tx1">
                    <a:lumMod val="50000"/>
                    <a:lumOff val="50000"/>
                  </a:schemeClr>
                </a:solidFill>
                <a:cs typeface="B Nazanin" panose="00000400000000000000" pitchFamily="2" charset="-78"/>
              </a:rPr>
              <a:t> ،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cs typeface="B Nazanin" panose="00000400000000000000" pitchFamily="2" charset="-78"/>
              </a:rPr>
              <a:t>B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cs typeface="B Nazanin" panose="00000400000000000000" pitchFamily="2" charset="-78"/>
              </a:rPr>
              <a:t>Mitra</a:t>
            </a:r>
            <a:endParaRPr lang="fa-IR" sz="2800" dirty="0">
              <a:solidFill>
                <a:schemeClr val="tx1">
                  <a:lumMod val="50000"/>
                  <a:lumOff val="50000"/>
                </a:schemeClr>
              </a:solidFill>
              <a:cs typeface="B Nazanin" panose="00000400000000000000" pitchFamily="2" charset="-78"/>
            </a:endParaRPr>
          </a:p>
          <a:p>
            <a:pPr marL="1138238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800" dirty="0">
                <a:solidFill>
                  <a:schemeClr val="tx1">
                    <a:lumMod val="50000"/>
                    <a:lumOff val="50000"/>
                  </a:schemeClr>
                </a:solidFill>
                <a:cs typeface="B Nazanin" panose="00000400000000000000" pitchFamily="2" charset="-78"/>
              </a:rPr>
              <a:t>از جملات ساده و کوتاه استفاده می شود. </a:t>
            </a:r>
            <a:endParaRPr lang="fa-IR" sz="2800" dirty="0" smtClean="0">
              <a:solidFill>
                <a:schemeClr val="tx1">
                  <a:lumMod val="50000"/>
                  <a:lumOff val="50000"/>
                </a:schemeClr>
              </a:solidFill>
              <a:cs typeface="B Nazanin" panose="00000400000000000000" pitchFamily="2" charset="-78"/>
            </a:endParaRPr>
          </a:p>
          <a:p>
            <a:pPr marL="1138238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B Nazanin" panose="00000400000000000000" pitchFamily="2" charset="-78"/>
              </a:rPr>
              <a:t>رنگ زمینه با رنگ متن تضاد داشته باشند.</a:t>
            </a:r>
          </a:p>
          <a:p>
            <a:pPr marL="1138238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B Nazanin" panose="00000400000000000000" pitchFamily="2" charset="-78"/>
              </a:rPr>
              <a:t>برای اسلایدهای خود قالب پس زمینه ساده در نظر بگیرید.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cs typeface="B Nazanin" panose="00000400000000000000" pitchFamily="2" charset="-78"/>
            </a:endParaRPr>
          </a:p>
          <a:p>
            <a:pPr marL="1138238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800" dirty="0">
                <a:solidFill>
                  <a:schemeClr val="tx1">
                    <a:lumMod val="50000"/>
                    <a:lumOff val="50000"/>
                  </a:schemeClr>
                </a:solidFill>
                <a:cs typeface="B Nazanin" panose="00000400000000000000" pitchFamily="2" charset="-78"/>
              </a:rPr>
              <a:t>از پاراگراف های بزرگ و پرمطلب اجتناب می شود</a:t>
            </a:r>
            <a:r>
              <a:rPr lang="fa-I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B Nazanin" panose="00000400000000000000" pitchFamily="2" charset="-78"/>
              </a:rPr>
              <a:t>.</a:t>
            </a:r>
            <a:endParaRPr lang="en-US" sz="2800" dirty="0" smtClean="0">
              <a:solidFill>
                <a:schemeClr val="tx1">
                  <a:lumMod val="50000"/>
                  <a:lumOff val="50000"/>
                </a:schemeClr>
              </a:solidFill>
              <a:cs typeface="B Nazanin" panose="00000400000000000000" pitchFamily="2" charset="-78"/>
            </a:endParaRPr>
          </a:p>
          <a:p>
            <a:pPr marL="1138238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B Nazanin" panose="00000400000000000000" pitchFamily="2" charset="-78"/>
              </a:rPr>
              <a:t>قانون 7 – 7 (حداکثر هفت خط و در هر خط هفت کلمه)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cs typeface="B Nazanin" panose="00000400000000000000" pitchFamily="2" charset="-78"/>
            </a:endParaRPr>
          </a:p>
          <a:p>
            <a:pPr marL="1138238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800" dirty="0">
                <a:solidFill>
                  <a:schemeClr val="tx1">
                    <a:lumMod val="50000"/>
                    <a:lumOff val="50000"/>
                  </a:schemeClr>
                </a:solidFill>
                <a:cs typeface="B Nazanin" panose="00000400000000000000" pitchFamily="2" charset="-78"/>
              </a:rPr>
              <a:t> برای یادگیری بهتر است از لیست کردن مطالب استفاده شود. 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cs typeface="B Nazanin" panose="00000400000000000000" pitchFamily="2" charset="-78"/>
            </a:endParaRPr>
          </a:p>
          <a:p>
            <a:pPr marL="1138238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800" dirty="0">
                <a:solidFill>
                  <a:schemeClr val="tx1">
                    <a:lumMod val="50000"/>
                    <a:lumOff val="50000"/>
                  </a:schemeClr>
                </a:solidFill>
                <a:cs typeface="B Nazanin" panose="00000400000000000000" pitchFamily="2" charset="-78"/>
              </a:rPr>
              <a:t>نکات مهم، تکالیف و آموزش های اصلی در بالای صفحه قرار می گیرد و ... 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615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2" y="1233954"/>
            <a:ext cx="10515600" cy="4351338"/>
          </a:xfrm>
        </p:spPr>
        <p:txBody>
          <a:bodyPr/>
          <a:lstStyle/>
          <a:p>
            <a:pPr algn="r" rtl="1"/>
            <a:r>
              <a:rPr lang="fa-IR" sz="3200" dirty="0" smtClean="0">
                <a:cs typeface="B Nazanin" panose="00000400000000000000" pitchFamily="2" charset="-78"/>
              </a:rPr>
              <a:t>تصویر </a:t>
            </a:r>
            <a:r>
              <a:rPr lang="fa-IR" sz="3200" dirty="0">
                <a:cs typeface="B Nazanin" panose="00000400000000000000" pitchFamily="2" charset="-78"/>
              </a:rPr>
              <a:t>(درصورت لزوم)</a:t>
            </a:r>
          </a:p>
          <a:p>
            <a:pPr marL="681038" indent="452438" algn="r" rtl="1">
              <a:buFont typeface="Wingdings" panose="05000000000000000000" pitchFamily="2" charset="2"/>
              <a:buChar char="ü"/>
            </a:pPr>
            <a:r>
              <a:rPr lang="fa-IR" dirty="0">
                <a:solidFill>
                  <a:schemeClr val="tx1">
                    <a:lumMod val="50000"/>
                    <a:lumOff val="50000"/>
                  </a:schemeClr>
                </a:solidFill>
                <a:cs typeface="B Nazanin" panose="00000400000000000000" pitchFamily="2" charset="-78"/>
              </a:rPr>
              <a:t>استفاده از تصاویر مرتبط در متون  جهت دقت نظر و افزایش یادگیری در یادگیرندگان با ذکر </a:t>
            </a:r>
            <a:r>
              <a:rPr lang="fa-IR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B Nazanin" panose="00000400000000000000" pitchFamily="2" charset="-78"/>
              </a:rPr>
              <a:t>منبع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3200" dirty="0">
                <a:cs typeface="B Nazanin" panose="00000400000000000000" pitchFamily="2" charset="-78"/>
              </a:rPr>
              <a:t>صوت و ویدئو (درصورت لزوم</a:t>
            </a:r>
            <a:r>
              <a:rPr lang="fa-IR" sz="3200" dirty="0" smtClean="0">
                <a:cs typeface="B Nazanin" panose="00000400000000000000" pitchFamily="2" charset="-78"/>
              </a:rPr>
              <a:t>)</a:t>
            </a:r>
            <a:endParaRPr lang="en-US" sz="3200" dirty="0" smtClean="0">
              <a:cs typeface="B Nazanin" panose="00000400000000000000" pitchFamily="2" charset="-78"/>
            </a:endParaRPr>
          </a:p>
          <a:p>
            <a:pPr marL="1093788" indent="-412750" algn="r" rtl="1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32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B Nazanin" panose="00000400000000000000" pitchFamily="2" charset="-78"/>
              </a:rPr>
              <a:t>برای </a:t>
            </a:r>
            <a:r>
              <a:rPr lang="fa-IR" sz="3200" dirty="0">
                <a:solidFill>
                  <a:schemeClr val="tx1">
                    <a:lumMod val="50000"/>
                    <a:lumOff val="50000"/>
                  </a:schemeClr>
                </a:solidFill>
                <a:cs typeface="B Nazanin" panose="00000400000000000000" pitchFamily="2" charset="-78"/>
              </a:rPr>
              <a:t>فایل های صوتی و ویدئویی نسخه متنی آن ها ضمیمه می </a:t>
            </a:r>
            <a:r>
              <a:rPr lang="fa-IR" sz="32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B Nazanin" panose="00000400000000000000" pitchFamily="2" charset="-78"/>
              </a:rPr>
              <a:t>شود</a:t>
            </a:r>
            <a:endParaRPr lang="en-US" sz="3200" dirty="0" smtClean="0">
              <a:solidFill>
                <a:schemeClr val="tx1">
                  <a:lumMod val="50000"/>
                  <a:lumOff val="50000"/>
                </a:schemeClr>
              </a:solidFill>
              <a:cs typeface="B Nazanin" panose="00000400000000000000" pitchFamily="2" charset="-78"/>
            </a:endParaRPr>
          </a:p>
          <a:p>
            <a:pPr marL="681038" indent="0" algn="r" rtl="1">
              <a:buNone/>
            </a:pPr>
            <a:endParaRPr lang="en-US" sz="32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3200" dirty="0" smtClean="0">
                <a:cs typeface="B Nazanin" panose="00000400000000000000" pitchFamily="2" charset="-78"/>
              </a:rPr>
              <a:t>فلوچارت</a:t>
            </a:r>
            <a:r>
              <a:rPr lang="fa-IR" sz="3200" dirty="0">
                <a:cs typeface="B Nazanin" panose="00000400000000000000" pitchFamily="2" charset="-78"/>
              </a:rPr>
              <a:t>، الگوریتم و نمودار</a:t>
            </a:r>
            <a:r>
              <a:rPr lang="en-US" sz="3200" dirty="0">
                <a:cs typeface="B Nazanin" panose="00000400000000000000" pitchFamily="2" charset="-78"/>
              </a:rPr>
              <a:t> </a:t>
            </a:r>
            <a:r>
              <a:rPr lang="fa-IR" sz="3200" dirty="0">
                <a:cs typeface="B Nazanin" panose="00000400000000000000" pitchFamily="2" charset="-78"/>
              </a:rPr>
              <a:t>(درصورت لزوم)</a:t>
            </a:r>
          </a:p>
          <a:p>
            <a:pPr algn="r" rtl="1"/>
            <a:endParaRPr lang="en-US" sz="3200" dirty="0" smtClean="0">
              <a:cs typeface="B Nazanin" panose="00000400000000000000" pitchFamily="2" charset="-78"/>
            </a:endParaRPr>
          </a:p>
          <a:p>
            <a:pPr algn="r" rtl="1"/>
            <a:endParaRPr lang="en-US" sz="3200" dirty="0">
              <a:cs typeface="B Nazanin" panose="00000400000000000000" pitchFamily="2" charset="-78"/>
            </a:endParaRPr>
          </a:p>
          <a:p>
            <a:pPr marL="1147763" indent="-412750" algn="r" rtl="1">
              <a:buFont typeface="Wingdings" panose="05000000000000000000" pitchFamily="2" charset="2"/>
              <a:buChar char="ü"/>
            </a:pPr>
            <a:endParaRPr lang="fa-IR" dirty="0">
              <a:solidFill>
                <a:schemeClr val="tx1">
                  <a:lumMod val="50000"/>
                  <a:lumOff val="50000"/>
                </a:schemeClr>
              </a:solidFill>
              <a:cs typeface="B Nazanin" panose="00000400000000000000" pitchFamily="2" charset="-78"/>
            </a:endParaRPr>
          </a:p>
          <a:p>
            <a:pPr marL="681038" indent="0" algn="r" rtl="1">
              <a:buNone/>
            </a:pPr>
            <a:endParaRPr lang="fa-IR" dirty="0">
              <a:solidFill>
                <a:schemeClr val="tx1">
                  <a:lumMod val="50000"/>
                  <a:lumOff val="50000"/>
                </a:schemeClr>
              </a:solidFill>
              <a:cs typeface="B Nazanin" panose="00000400000000000000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14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7835" y="1144308"/>
            <a:ext cx="10367682" cy="4351338"/>
          </a:xfrm>
        </p:spPr>
        <p:txBody>
          <a:bodyPr/>
          <a:lstStyle/>
          <a:p>
            <a:pPr algn="just" rtl="1"/>
            <a:r>
              <a:rPr lang="fa-IR" sz="3200" dirty="0">
                <a:cs typeface="B Nazanin" panose="00000400000000000000" pitchFamily="2" charset="-78"/>
              </a:rPr>
              <a:t>مثالها، تمرینها، آزمون های بین </a:t>
            </a:r>
            <a:r>
              <a:rPr lang="fa-IR" sz="3200" dirty="0" smtClean="0">
                <a:cs typeface="B Nazanin" panose="00000400000000000000" pitchFamily="2" charset="-78"/>
              </a:rPr>
              <a:t>متن</a:t>
            </a:r>
            <a:endParaRPr lang="en-US" sz="3200" dirty="0" smtClean="0">
              <a:cs typeface="B Nazanin" panose="00000400000000000000" pitchFamily="2" charset="-78"/>
            </a:endParaRPr>
          </a:p>
          <a:p>
            <a:pPr marL="0" indent="0" algn="just" rtl="1">
              <a:buNone/>
            </a:pPr>
            <a:endParaRPr lang="en-US" sz="3200" dirty="0">
              <a:cs typeface="B Nazanin" panose="00000400000000000000" pitchFamily="2" charset="-78"/>
            </a:endParaRPr>
          </a:p>
          <a:p>
            <a:pPr marL="681037" indent="0" algn="just" rtl="1">
              <a:buNone/>
            </a:pPr>
            <a:r>
              <a:rPr lang="fa-IR" dirty="0">
                <a:solidFill>
                  <a:schemeClr val="tx1">
                    <a:lumMod val="50000"/>
                    <a:lumOff val="50000"/>
                  </a:schemeClr>
                </a:solidFill>
                <a:cs typeface="B Nazanin" panose="00000400000000000000" pitchFamily="2" charset="-78"/>
              </a:rPr>
              <a:t>بازخورد مناسبی برای کمك به یادگیرنده در تسلط به محتوای درس و آگاهی از پیشرفت خویش، ایجاد می کنند.  ،پس از هر بخش از انواع سوالات چند گزینه ای، جای خالی درست نادرست و غیره جهت خودآزمایی همراه با بازخورد پاسخ درست در نظر گرفته می شود. مثال ها، تمرین ها و  آزمون ها متناسب با اهداف یادگیری هر بخش طراحی می شوند. 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24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341" y="1341531"/>
            <a:ext cx="10515600" cy="4351338"/>
          </a:xfrm>
        </p:spPr>
        <p:txBody>
          <a:bodyPr/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fa-IR" sz="3600" dirty="0" smtClean="0">
                <a:cs typeface="B Nazanin" panose="00000400000000000000" pitchFamily="2" charset="-78"/>
              </a:rPr>
              <a:t>خلاصه </a:t>
            </a:r>
            <a:r>
              <a:rPr lang="fa-IR" sz="3600" dirty="0">
                <a:cs typeface="B Nazanin" panose="00000400000000000000" pitchFamily="2" charset="-78"/>
              </a:rPr>
              <a:t>پایانی یا جمع بندی مطالب هر </a:t>
            </a:r>
            <a:r>
              <a:rPr lang="fa-IR" sz="3600" dirty="0" smtClean="0">
                <a:cs typeface="B Nazanin" panose="00000400000000000000" pitchFamily="2" charset="-78"/>
              </a:rPr>
              <a:t>جلسه</a:t>
            </a:r>
            <a:endParaRPr lang="en-US" sz="3600" dirty="0" smtClean="0"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خلاصه </a:t>
            </a:r>
            <a:r>
              <a:rPr lang="fa-IR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کل بخش های یك جلسه استفاده از متن، جهت نوشتن </a:t>
            </a:r>
            <a:r>
              <a:rPr lang="fa-I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خلاصه </a:t>
            </a:r>
            <a:r>
              <a:rPr lang="fa-IR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و جمع بندی مطالب در انتهای هر جلسه به صورت فشرده، با مروری سازمان یافته بر مهم ترین مباحث مطرح شده که شامل بازگویی مجدد مفاهیم و ارتباط بین آن مفاهیم است.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2935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412" y="992655"/>
            <a:ext cx="10515600" cy="1325563"/>
          </a:xfrm>
        </p:spPr>
        <p:txBody>
          <a:bodyPr/>
          <a:lstStyle/>
          <a:p>
            <a:pPr algn="ctr"/>
            <a:r>
              <a:rPr lang="fa-IR" dirty="0">
                <a:cs typeface="B Nazanin" panose="00000400000000000000" pitchFamily="2" charset="-78"/>
              </a:rPr>
              <a:t>منابع و مراجع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976" y="2811743"/>
            <a:ext cx="10515600" cy="4351338"/>
          </a:xfrm>
        </p:spPr>
        <p:txBody>
          <a:bodyPr/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تمامی مطالب ارائه شده باید دارای منبع معتبر و مشخص و به روز باشد. منبع نویسی باید بر اساس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ونکوور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  Vancouver  </a:t>
            </a:r>
            <a:r>
              <a:rPr lang="fa-I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باشد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8903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129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a-IR" sz="4000" dirty="0">
                <a:cs typeface="B Nazanin" panose="00000400000000000000" pitchFamily="2" charset="-78"/>
              </a:rPr>
              <a:t>واژه نامه و تعریف واژه ها و </a:t>
            </a:r>
            <a:r>
              <a:rPr lang="fa-IR" sz="4000" dirty="0" smtClean="0">
                <a:cs typeface="B Nazanin" panose="00000400000000000000" pitchFamily="2" charset="-78"/>
              </a:rPr>
              <a:t>اصطلاحات</a:t>
            </a:r>
            <a:endParaRPr lang="en-US" sz="4000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112" y="2492187"/>
            <a:ext cx="10851776" cy="2187389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در رابطه با بخش های مختلف یك جلسه ارائه عناوین واژگان + معادل انگلیسی + تعریف علمی آن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4130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cs typeface="B Nazanin" panose="00000400000000000000" pitchFamily="2" charset="-78"/>
              </a:rPr>
              <a:t>منابع تکمیلی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fa-IR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شامل منابعی که تکمیل کننده مطلب درسی است. 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  <a:p>
            <a:pPr marL="514350" indent="-514350" algn="just" rtl="1">
              <a:lnSpc>
                <a:spcPct val="150000"/>
              </a:lnSpc>
              <a:buFont typeface="+mj-lt"/>
              <a:buAutoNum type="arabicPeriod"/>
            </a:pPr>
            <a:r>
              <a:rPr lang="fa-I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.</a:t>
            </a:r>
            <a:r>
              <a:rPr lang="fa-IR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منابع اینترنتی: آدرس الکترونیکی و فایل آن ها ضمیمه می شود</a:t>
            </a:r>
            <a:r>
              <a:rPr lang="fa-I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.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  <a:p>
            <a:pPr marL="514350" indent="-514350" algn="just" rtl="1">
              <a:lnSpc>
                <a:spcPct val="150000"/>
              </a:lnSpc>
              <a:buFont typeface="+mj-lt"/>
              <a:buAutoNum type="arabicPeriod"/>
            </a:pPr>
            <a:r>
              <a:rPr lang="fa-I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.</a:t>
            </a:r>
            <a:r>
              <a:rPr lang="fa-IR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منابع کتابخانه ای: مراجع آن ها براساس اصول مرجع نویسی ضمیمه می شود.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5742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46162"/>
            <a:ext cx="10515600" cy="1325563"/>
          </a:xfrm>
        </p:spPr>
        <p:txBody>
          <a:bodyPr/>
          <a:lstStyle/>
          <a:p>
            <a:pPr algn="ctr"/>
            <a:r>
              <a:rPr lang="fa-IR" dirty="0">
                <a:cs typeface="B Nazanin" panose="00000400000000000000" pitchFamily="2" charset="-78"/>
              </a:rPr>
              <a:t>تشکر و </a:t>
            </a:r>
            <a:r>
              <a:rPr lang="fa-IR" dirty="0" smtClean="0">
                <a:cs typeface="B Nazanin" panose="00000400000000000000" pitchFamily="2" charset="-78"/>
              </a:rPr>
              <a:t>قدردانی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درصورت لزوم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8036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95433"/>
            <a:ext cx="10515600" cy="1325563"/>
          </a:xfrm>
        </p:spPr>
        <p:txBody>
          <a:bodyPr/>
          <a:lstStyle/>
          <a:p>
            <a:pPr algn="ctr"/>
            <a:r>
              <a:rPr lang="fa-IR" dirty="0">
                <a:cs typeface="B Nazanin" panose="00000400000000000000" pitchFamily="2" charset="-78"/>
              </a:rPr>
              <a:t>آزمون پایانی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365" y="2255933"/>
            <a:ext cx="11192435" cy="4351338"/>
          </a:xfrm>
        </p:spPr>
        <p:txBody>
          <a:bodyPr/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آزمون ها متناسب با اهداف یادگیری بخش های مختلف هر جلسه طراحی می شوند. 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آزمون </a:t>
            </a:r>
            <a:r>
              <a:rPr lang="fa-IR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پایانی در انتهای هر جلسه شامل 2 تا 7 سوال چند گزینه ای، جای خالی و غیره است.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2453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Nazanin" panose="00000400000000000000" pitchFamily="2" charset="-78"/>
              </a:rPr>
              <a:t>خوشامد گویی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53553"/>
            <a:ext cx="10515600" cy="352341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این صفحه فقط در شروع دوره (جلسه اول) در پاورپوینت شما قرار داشته باشد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1127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828" y="1589519"/>
            <a:ext cx="8537248" cy="4214500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اساتید گرامی لطفا توجه داشته باشید، جهت حفظ حقوق معنوی محتوای خود موارد زیر را رعایت فرمایید :</a:t>
            </a:r>
          </a:p>
          <a:p>
            <a:pPr marL="0" indent="0" algn="r" rtl="1">
              <a:buNone/>
            </a:pPr>
            <a:endParaRPr lang="en-US" dirty="0" smtClean="0"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  <a:buFont typeface="+mj-lt"/>
              <a:buAutoNum type="arabicPeriod"/>
            </a:pPr>
            <a:r>
              <a:rPr lang="fa-IR" sz="1800" dirty="0" smtClean="0">
                <a:cs typeface="B Nazanin" panose="00000400000000000000" pitchFamily="2" charset="-78"/>
              </a:rPr>
              <a:t>محتوای خود را ابتدا به صورت </a:t>
            </a:r>
            <a:r>
              <a:rPr lang="en-US" sz="1800" u="sng" dirty="0" smtClean="0">
                <a:solidFill>
                  <a:srgbClr val="FF0000"/>
                </a:solidFill>
                <a:cs typeface="B Nazanin" panose="00000400000000000000" pitchFamily="2" charset="-78"/>
              </a:rPr>
              <a:t>pdf</a:t>
            </a:r>
            <a:r>
              <a:rPr lang="fa-IR" sz="1800" dirty="0" smtClean="0">
                <a:cs typeface="B Nazanin" panose="00000400000000000000" pitchFamily="2" charset="-78"/>
              </a:rPr>
              <a:t> ذخیره کرده و بعد در اختیار دانشجویان و در سامانه ها بارگزاری کنید.</a:t>
            </a:r>
          </a:p>
          <a:p>
            <a:pPr algn="r" rtl="1">
              <a:lnSpc>
                <a:spcPct val="150000"/>
              </a:lnSpc>
              <a:buFont typeface="+mj-lt"/>
              <a:buAutoNum type="arabicPeriod"/>
            </a:pPr>
            <a:r>
              <a:rPr lang="fa-IR" sz="1800" dirty="0" smtClean="0">
                <a:cs typeface="B Nazanin" panose="00000400000000000000" pitchFamily="2" charset="-78"/>
              </a:rPr>
              <a:t>بعد از طراحی اسلاید های خود در پاورپوینت حتما نام و نام خانوادگی خود را به صورت </a:t>
            </a:r>
            <a:r>
              <a:rPr lang="en-US" sz="1800" u="sng" dirty="0" smtClean="0">
                <a:solidFill>
                  <a:srgbClr val="FF0000"/>
                </a:solidFill>
                <a:cs typeface="B Nazanin" panose="00000400000000000000" pitchFamily="2" charset="-78"/>
              </a:rPr>
              <a:t>watermark</a:t>
            </a:r>
            <a:r>
              <a:rPr lang="fa-IR" sz="1800" dirty="0" smtClean="0">
                <a:cs typeface="B Nazanin" panose="00000400000000000000" pitchFamily="2" charset="-78"/>
              </a:rPr>
              <a:t> بر روی اسلاید ها طراحی کنید. </a:t>
            </a:r>
          </a:p>
          <a:p>
            <a:pPr algn="r" rtl="1">
              <a:buFont typeface="Arial" panose="020B0604020202020204" pitchFamily="34" charset="0"/>
              <a:buChar char="•"/>
            </a:pPr>
            <a:endParaRPr lang="fa-IR" sz="1800" dirty="0">
              <a:cs typeface="B Nazanin" panose="00000400000000000000" pitchFamily="2" charset="-78"/>
            </a:endParaRPr>
          </a:p>
          <a:p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61091" y="640934"/>
            <a:ext cx="1170774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a-IR" sz="2800" dirty="0" smtClean="0">
                <a:solidFill>
                  <a:srgbClr val="FF0000"/>
                </a:solidFill>
              </a:rPr>
              <a:t>نکته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70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7756" t="11163" r="16842" b="13542"/>
          <a:stretch/>
        </p:blipFill>
        <p:spPr>
          <a:xfrm>
            <a:off x="6477713" y="1237493"/>
            <a:ext cx="4631820" cy="55413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53915" y="1468230"/>
            <a:ext cx="34123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53915" y="2842678"/>
            <a:ext cx="34123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53915" y="4432196"/>
            <a:ext cx="34123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6571" t="11394" r="17333" b="7143"/>
          <a:stretch/>
        </p:blipFill>
        <p:spPr>
          <a:xfrm>
            <a:off x="1006475" y="1237493"/>
            <a:ext cx="4343191" cy="55136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24259" y="2020858"/>
            <a:ext cx="34123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24259" y="3328365"/>
            <a:ext cx="34123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rgbClr val="FF0000"/>
                </a:solidFill>
              </a:rPr>
              <a:t>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4258" y="4801528"/>
            <a:ext cx="34123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rgbClr val="FF0000"/>
                </a:solidFill>
              </a:rPr>
              <a:t>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06351" y="282012"/>
            <a:ext cx="2774543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watermark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56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1798" t="15851" r="16897" b="5951"/>
          <a:stretch/>
        </p:blipFill>
        <p:spPr>
          <a:xfrm>
            <a:off x="6073942" y="1276419"/>
            <a:ext cx="5033473" cy="53603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93023" y="1876426"/>
            <a:ext cx="34123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rgbClr val="FF0000"/>
                </a:solidFill>
              </a:rPr>
              <a:t>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93023" y="3490804"/>
            <a:ext cx="34123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rgbClr val="FF0000"/>
                </a:solidFill>
              </a:rPr>
              <a:t>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93022" y="5125492"/>
            <a:ext cx="34123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rgbClr val="FF0000"/>
                </a:solidFill>
              </a:rPr>
              <a:t>9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1752" t="11306" r="16896" b="8136"/>
          <a:stretch/>
        </p:blipFill>
        <p:spPr>
          <a:xfrm>
            <a:off x="259142" y="1276418"/>
            <a:ext cx="4891660" cy="53603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09543" y="1922696"/>
            <a:ext cx="46156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rgbClr val="FF0000"/>
                </a:solidFill>
              </a:rPr>
              <a:t>10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53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344" y="0"/>
            <a:ext cx="10515600" cy="1102099"/>
          </a:xfrm>
        </p:spPr>
        <p:txBody>
          <a:bodyPr>
            <a:normAutofit/>
          </a:bodyPr>
          <a:lstStyle/>
          <a:p>
            <a:pPr algn="ctr"/>
            <a:r>
              <a:rPr lang="fa-IR" sz="4000" dirty="0" smtClean="0">
                <a:cs typeface="B Nazanin" panose="00000400000000000000" pitchFamily="2" charset="-78"/>
              </a:rPr>
              <a:t>شناسنامه درس یا جلسه</a:t>
            </a:r>
            <a:endParaRPr lang="en-US" sz="4000" dirty="0">
              <a:cs typeface="B Nazani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90166" y="1757081"/>
            <a:ext cx="9009529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800" dirty="0" smtClean="0">
                <a:cs typeface="B Nazanin" panose="00000400000000000000" pitchFamily="2" charset="-78"/>
              </a:rPr>
              <a:t>عنوان موضوع :</a:t>
            </a:r>
          </a:p>
          <a:p>
            <a:pPr algn="r" rtl="1"/>
            <a:endParaRPr lang="fa-IR" sz="28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800" dirty="0" smtClean="0">
                <a:cs typeface="B Nazanin" panose="00000400000000000000" pitchFamily="2" charset="-78"/>
              </a:rPr>
              <a:t>نام، نام خانوادگی :</a:t>
            </a:r>
          </a:p>
          <a:p>
            <a:pPr algn="r" rtl="1"/>
            <a:endParaRPr lang="fa-IR" sz="28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800" dirty="0" smtClean="0">
                <a:cs typeface="B Nazanin" panose="00000400000000000000" pitchFamily="2" charset="-78"/>
              </a:rPr>
              <a:t>درجه علمی :</a:t>
            </a:r>
          </a:p>
          <a:p>
            <a:pPr algn="r" rtl="1"/>
            <a:endParaRPr lang="fa-IR" sz="2400" dirty="0">
              <a:cs typeface="B Nazanin" panose="00000400000000000000" pitchFamily="2" charset="-78"/>
            </a:endParaRPr>
          </a:p>
          <a:p>
            <a:pPr algn="r" rtl="1"/>
            <a:r>
              <a:rPr lang="fa-IR" sz="2400" dirty="0" smtClean="0">
                <a:solidFill>
                  <a:schemeClr val="tx1">
                    <a:lumMod val="75000"/>
                  </a:schemeClr>
                </a:solidFill>
                <a:cs typeface="B Nazanin" panose="00000400000000000000" pitchFamily="2" charset="-78"/>
              </a:rPr>
              <a:t>شماره تماس و آدرس پست الکترونیکی (درصورت لزوم )</a:t>
            </a:r>
          </a:p>
          <a:p>
            <a:pPr algn="r" rtl="1"/>
            <a:endParaRPr lang="fa-IR" sz="2400" dirty="0" smtClean="0">
              <a:solidFill>
                <a:schemeClr val="tx1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2400" dirty="0" smtClean="0">
                <a:solidFill>
                  <a:schemeClr val="tx1">
                    <a:lumMod val="75000"/>
                  </a:schemeClr>
                </a:solidFill>
                <a:cs typeface="B Nazanin" panose="00000400000000000000" pitchFamily="2" charset="-78"/>
              </a:rPr>
              <a:t>نام و نام خانوادگی همکاران (درصورت لزوم )</a:t>
            </a:r>
            <a:endParaRPr lang="en-US" sz="2400" dirty="0" smtClean="0">
              <a:solidFill>
                <a:schemeClr val="tx1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fa-IR" sz="2800" dirty="0" smtClean="0"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0741" y="778933"/>
            <a:ext cx="167545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a-IR" dirty="0">
                <a:solidFill>
                  <a:schemeClr val="bg1">
                    <a:lumMod val="65000"/>
                  </a:schemeClr>
                </a:solidFill>
                <a:cs typeface="B Nazanin" panose="00000400000000000000" pitchFamily="2" charset="-78"/>
              </a:rPr>
              <a:t>لوگو </a:t>
            </a:r>
            <a:r>
              <a:rPr lang="fa-IR" dirty="0" smtClean="0">
                <a:solidFill>
                  <a:schemeClr val="bg1">
                    <a:lumMod val="65000"/>
                  </a:schemeClr>
                </a:solidFill>
                <a:cs typeface="B Nazanin" panose="00000400000000000000" pitchFamily="2" charset="-78"/>
              </a:rPr>
              <a:t>(</a:t>
            </a:r>
            <a:r>
              <a:rPr lang="fa-IR" dirty="0">
                <a:solidFill>
                  <a:schemeClr val="bg1">
                    <a:lumMod val="65000"/>
                  </a:schemeClr>
                </a:solidFill>
                <a:cs typeface="B Nazanin" panose="00000400000000000000" pitchFamily="2" charset="-78"/>
              </a:rPr>
              <a:t>در صورت لزوم)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63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8466" y="454680"/>
            <a:ext cx="6542368" cy="907956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dirty="0" smtClean="0">
                <a:cs typeface="B Nazanin" panose="00000400000000000000" pitchFamily="2" charset="-78"/>
              </a:rPr>
              <a:t>اهداف کلی دوره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775013"/>
            <a:ext cx="10515600" cy="1147481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(اگر درس شامل چندین جلسه است اهداف کلی دوره فقط در جلسه اول آورده می شوند)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اهداف کلی دوره، اهداف یادگیری جلسات را در بر می گیرند و بازتابی از محتوای دوره هستند.</a:t>
            </a:r>
          </a:p>
        </p:txBody>
      </p:sp>
      <p:sp>
        <p:nvSpPr>
          <p:cNvPr id="4" name="Rectangle 3"/>
          <p:cNvSpPr/>
          <p:nvPr/>
        </p:nvSpPr>
        <p:spPr>
          <a:xfrm>
            <a:off x="5681756" y="2922494"/>
            <a:ext cx="5665694" cy="2623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dirty="0" smtClean="0">
                <a:cs typeface="B Nazanin" panose="00000400000000000000" pitchFamily="2" charset="-78"/>
              </a:rPr>
              <a:t>آشنایی دانشجو با: 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800" dirty="0" smtClean="0">
                <a:cs typeface="B Nazanin" panose="00000400000000000000" pitchFamily="2" charset="-78"/>
              </a:rPr>
              <a:t>......................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800" dirty="0" smtClean="0">
                <a:cs typeface="B Nazanin" panose="00000400000000000000" pitchFamily="2" charset="-78"/>
              </a:rPr>
              <a:t>......................</a:t>
            </a:r>
          </a:p>
          <a:p>
            <a:pPr algn="r" rtl="1">
              <a:lnSpc>
                <a:spcPct val="150000"/>
              </a:lnSpc>
            </a:pPr>
            <a:r>
              <a:rPr lang="fa-IR" sz="2800" dirty="0" smtClean="0">
                <a:cs typeface="B Nazanin" panose="00000400000000000000" pitchFamily="2" charset="-78"/>
              </a:rPr>
              <a:t>و غیره</a:t>
            </a:r>
            <a:endParaRPr lang="en-US" sz="28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7037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818466" y="454680"/>
            <a:ext cx="6542368" cy="90795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dirty="0" smtClean="0">
                <a:cs typeface="B Nazanin" panose="00000400000000000000" pitchFamily="2" charset="-78"/>
              </a:rPr>
              <a:t> اهداف یادگیری 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831850" y="1775013"/>
            <a:ext cx="10515600" cy="11474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در صورتی که درس از بخش های مختلف تشکیل می شود، اهداف یادگیری هر بخش انعکاسی از محتوای همان بخش است.</a:t>
            </a:r>
            <a:endParaRPr lang="fa-IR" sz="2400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81756" y="2814918"/>
            <a:ext cx="56656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dirty="0" smtClean="0">
                <a:cs typeface="B Nazanin" panose="00000400000000000000" pitchFamily="2" charset="-78"/>
              </a:rPr>
              <a:t>شما پس از مطالعه این بخش قادر خواهیدبود: </a:t>
            </a:r>
          </a:p>
          <a:p>
            <a:pPr marL="457200" indent="-4572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800" dirty="0" smtClean="0">
                <a:cs typeface="B Nazanin" panose="00000400000000000000" pitchFamily="2" charset="-78"/>
              </a:rPr>
              <a:t>.........    توصیف نمایید. </a:t>
            </a:r>
          </a:p>
          <a:p>
            <a:pPr marL="457200" indent="-4572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800" dirty="0" smtClean="0">
                <a:cs typeface="B Nazanin" panose="00000400000000000000" pitchFamily="2" charset="-78"/>
              </a:rPr>
              <a:t>.........    تعریف کنید.</a:t>
            </a:r>
          </a:p>
          <a:p>
            <a:pPr marL="457200" indent="-4572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800" dirty="0" smtClean="0">
                <a:cs typeface="B Nazanin" panose="00000400000000000000" pitchFamily="2" charset="-78"/>
              </a:rPr>
              <a:t> و غیره </a:t>
            </a:r>
            <a:endParaRPr lang="en-US" sz="28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3169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818466" y="867057"/>
            <a:ext cx="6542368" cy="90795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dirty="0" smtClean="0">
                <a:cs typeface="B Nazanin" panose="00000400000000000000" pitchFamily="2" charset="-78"/>
              </a:rPr>
              <a:t>راهنمای یادگیری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831850" y="2301836"/>
            <a:ext cx="10515600" cy="11474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در صورت لزوم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en-US" dirty="0">
              <a:solidFill>
                <a:schemeClr val="bg1">
                  <a:lumMod val="6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0705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818466" y="867057"/>
            <a:ext cx="6542368" cy="90795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dirty="0" smtClean="0">
                <a:cs typeface="B Nazanin" panose="00000400000000000000" pitchFamily="2" charset="-78"/>
              </a:rPr>
              <a:t>فهرست عناوین جلسه اول 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329827" y="2220731"/>
            <a:ext cx="10515600" cy="22770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عنوان اصلی بخش اول + عناوین زیرتیترهای ارائه شده در بخش اول 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عنوان  بخش دوم + عناوین زیرتیترهای ارائه شده در  بخش دوم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عنوان  بخش سوم + عناوین زیرتیترهای ارائه شده در  بخش سوم 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و غیره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3455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64658" y="884985"/>
            <a:ext cx="8338858" cy="101553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dirty="0" smtClean="0">
                <a:cs typeface="B Nazanin" panose="00000400000000000000" pitchFamily="2" charset="-78"/>
              </a:rPr>
              <a:t>مروری بر جلسه قبل و پیش آزمون (در صورت لزوم)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329827" y="2220731"/>
            <a:ext cx="10515600" cy="22770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در جلسه اول ارائه پیش نیازهای یادگیری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 در جلسات دوم به بعد با استفاده از اسلاید های خلاصه تصویری از جلسه قبل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7646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64658" y="884985"/>
            <a:ext cx="8338858" cy="101553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dirty="0" smtClean="0">
                <a:cs typeface="B Nazanin" panose="00000400000000000000" pitchFamily="2" charset="-78"/>
              </a:rPr>
              <a:t>مقدمه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329827" y="2220731"/>
            <a:ext cx="10515600" cy="22770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توصیفی کلی از بخش ها و ترتیب ارائه مطالب و ارتباط بین اجزاست؛ به صورتی که یادگیرنده تصویرکلی از موضوع داشته باشد </a:t>
            </a:r>
          </a:p>
          <a:p>
            <a:pPr marL="0" indent="0" algn="r" rtl="1">
              <a:buNone/>
            </a:pPr>
            <a:endParaRPr lang="fa-IR" dirty="0" smtClean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(حداقل 1 و حداکثر 3 پاراگراف می باشد)</a:t>
            </a:r>
          </a:p>
          <a:p>
            <a:pPr marL="0" indent="0" algn="r" rtl="1">
              <a:buNone/>
            </a:pPr>
            <a:endParaRPr lang="fa-IR" dirty="0" smtClean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943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</TotalTime>
  <Words>771</Words>
  <Application>Microsoft Office PowerPoint</Application>
  <PresentationFormat>Widescreen</PresentationFormat>
  <Paragraphs>97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B Nazanin</vt:lpstr>
      <vt:lpstr>Calibri</vt:lpstr>
      <vt:lpstr>Calibri Light</vt:lpstr>
      <vt:lpstr>Wingdings</vt:lpstr>
      <vt:lpstr>Office Theme</vt:lpstr>
      <vt:lpstr>به نام خدا</vt:lpstr>
      <vt:lpstr>خوشامد گویی</vt:lpstr>
      <vt:lpstr>شناسنامه درس یا جلسه</vt:lpstr>
      <vt:lpstr>اهداف کلی دوره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منابع و مراجع</vt:lpstr>
      <vt:lpstr>واژه نامه و تعریف واژه ها و اصطلاحات</vt:lpstr>
      <vt:lpstr>منابع تکمیلی</vt:lpstr>
      <vt:lpstr>تشکر و قدردانی</vt:lpstr>
      <vt:lpstr>آزمون پایانی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 نام خدا</dc:title>
  <dc:creator>seyedeh Mahtab Bokharaei</dc:creator>
  <cp:lastModifiedBy>Nazanin Zamanian (Ph.D)</cp:lastModifiedBy>
  <cp:revision>41</cp:revision>
  <dcterms:created xsi:type="dcterms:W3CDTF">2020-06-15T09:36:50Z</dcterms:created>
  <dcterms:modified xsi:type="dcterms:W3CDTF">2022-12-19T08:42:38Z</dcterms:modified>
</cp:coreProperties>
</file>